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1782" r:id="rId5"/>
    <p:sldId id="1724" r:id="rId6"/>
    <p:sldId id="1802" r:id="rId7"/>
    <p:sldId id="1769" r:id="rId8"/>
    <p:sldId id="1803" r:id="rId9"/>
    <p:sldId id="1801" r:id="rId10"/>
    <p:sldId id="1788" r:id="rId11"/>
    <p:sldId id="1789" r:id="rId12"/>
    <p:sldId id="1804" r:id="rId13"/>
    <p:sldId id="1790" r:id="rId14"/>
    <p:sldId id="1791" r:id="rId15"/>
    <p:sldId id="1792" r:id="rId16"/>
    <p:sldId id="1793" r:id="rId17"/>
    <p:sldId id="1794" r:id="rId18"/>
    <p:sldId id="1795" r:id="rId19"/>
    <p:sldId id="1796" r:id="rId20"/>
    <p:sldId id="1797" r:id="rId21"/>
    <p:sldId id="1805" r:id="rId22"/>
    <p:sldId id="1798" r:id="rId23"/>
    <p:sldId id="1799" r:id="rId24"/>
    <p:sldId id="1800" r:id="rId25"/>
    <p:sldId id="1787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90" d="100"/>
          <a:sy n="90" d="100"/>
        </p:scale>
        <p:origin x="1194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2022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@api/deki/files/48686/Analytics_-_How_to_concatenate_two_or_more_fields_in_an_Alma_Analytics_report.docx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561255"/>
            <a:ext cx="6484564" cy="1305174"/>
          </a:xfrm>
        </p:spPr>
        <p:txBody>
          <a:bodyPr/>
          <a:lstStyle/>
          <a:p>
            <a:r>
              <a:rPr lang="en-US" sz="3200" dirty="0"/>
              <a:t>How to make a direct link to an Alma Digital file via an Alma Analytics report</a:t>
            </a:r>
            <a:endParaRPr lang="LID4096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4155926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D0D26C-9C4A-482F-A49E-7A6A56068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95686"/>
            <a:ext cx="200025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 – create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Alma Analytics create a new report in the Digital Inventory subject area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9C2A56-E732-4C77-98D6-5B4D962E6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412856"/>
            <a:ext cx="3036565" cy="32694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CF702A9-6519-4617-B7A0-3091E7CE693B}"/>
              </a:ext>
            </a:extLst>
          </p:cNvPr>
          <p:cNvSpPr/>
          <p:nvPr/>
        </p:nvSpPr>
        <p:spPr>
          <a:xfrm>
            <a:off x="2051720" y="1995686"/>
            <a:ext cx="57606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78167F-9D62-4AB7-9B79-A48CB65FC352}"/>
              </a:ext>
            </a:extLst>
          </p:cNvPr>
          <p:cNvSpPr/>
          <p:nvPr/>
        </p:nvSpPr>
        <p:spPr>
          <a:xfrm>
            <a:off x="755576" y="2643758"/>
            <a:ext cx="995883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8E677F-45BD-4FB4-B8F3-B41F572208A3}"/>
              </a:ext>
            </a:extLst>
          </p:cNvPr>
          <p:cNvSpPr/>
          <p:nvPr/>
        </p:nvSpPr>
        <p:spPr>
          <a:xfrm>
            <a:off x="4484018" y="3363838"/>
            <a:ext cx="109609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5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 – create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whatever field(s) you want to display in the report, and also add the "Rep Id“ from the "Representation Details" folder.</a:t>
            </a:r>
          </a:p>
          <a:p>
            <a:r>
              <a:rPr lang="en-US" dirty="0"/>
              <a:t>It is recommended also to filter by:</a:t>
            </a:r>
          </a:p>
          <a:p>
            <a:pPr lvl="1"/>
            <a:r>
              <a:rPr lang="en-US" dirty="0"/>
              <a:t>"File Lifecycle" (from the "File Details" folder) is equal to / is in  Active</a:t>
            </a:r>
            <a:br>
              <a:rPr lang="en-US" dirty="0"/>
            </a:br>
            <a:r>
              <a:rPr lang="en-US" dirty="0"/>
              <a:t>AND	 </a:t>
            </a:r>
          </a:p>
          <a:p>
            <a:pPr lvl="1"/>
            <a:r>
              <a:rPr lang="en-US" dirty="0"/>
              <a:t>"Bibliographic Lifecycle" (from the "Bibliographic Details" folder is equal to / is in  In Repository</a:t>
            </a:r>
          </a:p>
        </p:txBody>
      </p:sp>
    </p:spTree>
    <p:extLst>
      <p:ext uri="{BB962C8B-B14F-4D97-AF65-F5344CB8AC3E}">
        <p14:creationId xmlns:p14="http://schemas.microsoft.com/office/powerpoint/2010/main" val="115388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 – create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the initial analytics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05D31-D9F3-4E37-A90A-8023D9064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582266"/>
            <a:ext cx="5543550" cy="2933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A9F8AA-35F1-4CF1-9319-7DE302E098C6}"/>
              </a:ext>
            </a:extLst>
          </p:cNvPr>
          <p:cNvSpPr/>
          <p:nvPr/>
        </p:nvSpPr>
        <p:spPr>
          <a:xfrm>
            <a:off x="1800225" y="2211710"/>
            <a:ext cx="1403623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FA061-F98E-4B15-8B10-EE423C1C0622}"/>
              </a:ext>
            </a:extLst>
          </p:cNvPr>
          <p:cNvSpPr/>
          <p:nvPr/>
        </p:nvSpPr>
        <p:spPr>
          <a:xfrm>
            <a:off x="4067944" y="2427734"/>
            <a:ext cx="2808312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64EC89-F63A-47FF-B08B-829E6FEB5BDF}"/>
              </a:ext>
            </a:extLst>
          </p:cNvPr>
          <p:cNvSpPr/>
          <p:nvPr/>
        </p:nvSpPr>
        <p:spPr>
          <a:xfrm>
            <a:off x="3995936" y="4011910"/>
            <a:ext cx="3347839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8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 – create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will now change the “Rep Id” to be the syntax of the link to the digital file.  It will be </a:t>
            </a:r>
          </a:p>
          <a:p>
            <a:pPr lvl="1"/>
            <a:r>
              <a:rPr lang="en-US" dirty="0"/>
              <a:t>The permanent text at the beginning of the URL (this will be different in your institution than what we will show here)</a:t>
            </a:r>
          </a:p>
          <a:p>
            <a:pPr lvl="1"/>
            <a:r>
              <a:rPr lang="en-US" dirty="0"/>
              <a:t>A slash </a:t>
            </a:r>
          </a:p>
          <a:p>
            <a:pPr lvl="1"/>
            <a:r>
              <a:rPr lang="en-US" dirty="0"/>
              <a:t>The Representation ID</a:t>
            </a:r>
          </a:p>
          <a:p>
            <a:pPr lvl="1"/>
            <a:r>
              <a:rPr lang="en-US" dirty="0"/>
              <a:t>A number sign </a:t>
            </a:r>
          </a:p>
          <a:p>
            <a:pPr lvl="1"/>
            <a:r>
              <a:rPr lang="en-US" dirty="0"/>
              <a:t>The File ID</a:t>
            </a:r>
          </a:p>
          <a:p>
            <a:r>
              <a:rPr lang="en-US" dirty="0"/>
              <a:t>To learn more about concatenating several fields together see </a:t>
            </a:r>
            <a:r>
              <a:rPr lang="en-US" dirty="0">
                <a:hlinkClick r:id="rId2" tooltip="Analytics - How to concatenate two or more fields in an Alma Analytics report.docx"/>
              </a:rPr>
              <a:t>How to concatenate two or more fields in an Alma Analytics report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8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 – create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syntax will be as follows: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23DBA-1D17-427E-B79A-7245E5D4D016}"/>
              </a:ext>
            </a:extLst>
          </p:cNvPr>
          <p:cNvSpPr txBox="1"/>
          <p:nvPr/>
        </p:nvSpPr>
        <p:spPr>
          <a:xfrm>
            <a:off x="107504" y="1851670"/>
            <a:ext cx="89289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'https://eu00.alma.exlibrisgroup.com/discovery/delivery/EXLDEV1_INST:Alma/' || "Representation </a:t>
            </a:r>
            <a:r>
              <a:rPr lang="en-US" dirty="0" err="1"/>
              <a:t>Details"."Rep</a:t>
            </a:r>
            <a:r>
              <a:rPr lang="en-US" dirty="0"/>
              <a:t> Id" || '#' || "File </a:t>
            </a:r>
            <a:r>
              <a:rPr lang="en-US" dirty="0" err="1"/>
              <a:t>Details"."File</a:t>
            </a:r>
            <a:r>
              <a:rPr lang="en-US" dirty="0"/>
              <a:t> Id"</a:t>
            </a:r>
          </a:p>
        </p:txBody>
      </p:sp>
    </p:spTree>
    <p:extLst>
      <p:ext uri="{BB962C8B-B14F-4D97-AF65-F5344CB8AC3E}">
        <p14:creationId xmlns:p14="http://schemas.microsoft.com/office/powerpoint/2010/main" val="2240305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 – create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Rep Id do “edit formula”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94A48-54FB-4A14-BD48-4EFF7208E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635646"/>
            <a:ext cx="2376271" cy="236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5373AD-4F3C-4E97-9DCC-03273544D01C}"/>
              </a:ext>
            </a:extLst>
          </p:cNvPr>
          <p:cNvSpPr/>
          <p:nvPr/>
        </p:nvSpPr>
        <p:spPr>
          <a:xfrm>
            <a:off x="4211960" y="2283718"/>
            <a:ext cx="122413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3275B-AECC-4B30-8F05-DEF68F058E30}"/>
              </a:ext>
            </a:extLst>
          </p:cNvPr>
          <p:cNvSpPr/>
          <p:nvPr/>
        </p:nvSpPr>
        <p:spPr>
          <a:xfrm>
            <a:off x="4222593" y="1656912"/>
            <a:ext cx="36004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3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8780E2-5FA3-4F1D-B487-10B21563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270992"/>
            <a:ext cx="8010525" cy="3028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 – create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will see this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3275B-AECC-4B30-8F05-DEF68F058E30}"/>
              </a:ext>
            </a:extLst>
          </p:cNvPr>
          <p:cNvSpPr/>
          <p:nvPr/>
        </p:nvSpPr>
        <p:spPr>
          <a:xfrm>
            <a:off x="2771800" y="3363838"/>
            <a:ext cx="180020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9B1933-E26E-4DDA-AFF7-ED1A3C744E31}"/>
              </a:ext>
            </a:extLst>
          </p:cNvPr>
          <p:cNvSpPr/>
          <p:nvPr/>
        </p:nvSpPr>
        <p:spPr>
          <a:xfrm>
            <a:off x="1331640" y="2355726"/>
            <a:ext cx="3240360" cy="6480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0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A4F9B6-0B73-4082-91D7-B6AB43DEA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619250"/>
            <a:ext cx="796290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 – create the Alma Analytics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771550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Change it to this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5373AD-4F3C-4E97-9DCC-03273544D01C}"/>
              </a:ext>
            </a:extLst>
          </p:cNvPr>
          <p:cNvSpPr/>
          <p:nvPr/>
        </p:nvSpPr>
        <p:spPr>
          <a:xfrm>
            <a:off x="2771800" y="2571750"/>
            <a:ext cx="3888432" cy="504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3275B-AECC-4B30-8F05-DEF68F058E30}"/>
              </a:ext>
            </a:extLst>
          </p:cNvPr>
          <p:cNvSpPr/>
          <p:nvPr/>
        </p:nvSpPr>
        <p:spPr>
          <a:xfrm>
            <a:off x="1331640" y="1619250"/>
            <a:ext cx="2232248" cy="4484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C82FC-A27D-4154-AAF1-63732ED08C94}"/>
              </a:ext>
            </a:extLst>
          </p:cNvPr>
          <p:cNvSpPr txBox="1"/>
          <p:nvPr/>
        </p:nvSpPr>
        <p:spPr>
          <a:xfrm>
            <a:off x="3373832" y="1115194"/>
            <a:ext cx="54005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Call the column whatever you want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46B743-511E-4811-A1C5-9F455324D666}"/>
              </a:ext>
            </a:extLst>
          </p:cNvPr>
          <p:cNvCxnSpPr>
            <a:cxnSpLocks/>
          </p:cNvCxnSpPr>
          <p:nvPr/>
        </p:nvCxnSpPr>
        <p:spPr>
          <a:xfrm flipH="1">
            <a:off x="3541706" y="1501370"/>
            <a:ext cx="648072" cy="3039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B585A8-6A3A-4A5A-8D60-C17D23C3CAC9}"/>
              </a:ext>
            </a:extLst>
          </p:cNvPr>
          <p:cNvSpPr txBox="1"/>
          <p:nvPr/>
        </p:nvSpPr>
        <p:spPr>
          <a:xfrm>
            <a:off x="4283976" y="4290650"/>
            <a:ext cx="2952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syntax we already saw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FE9E31-1E66-4680-8012-B642557FCEB5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3075805"/>
            <a:ext cx="72016" cy="12148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33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247A84-237C-435E-B681-A5DBAD4557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Step three – test the results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73628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three – Test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771550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Now we have a report with the title and link to the digital file(s)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66FA9-E512-4141-B6B7-8218A044E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080"/>
            <a:ext cx="9144000" cy="36469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027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602" y="436492"/>
            <a:ext cx="4824536" cy="4208505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Step one – get the syntax for your institution</a:t>
            </a:r>
          </a:p>
          <a:p>
            <a:r>
              <a:rPr lang="en-US" dirty="0"/>
              <a:t>Step two – create the Alma Analytics report </a:t>
            </a:r>
          </a:p>
          <a:p>
            <a:r>
              <a:rPr lang="en-US" dirty="0"/>
              <a:t>Step three – Test the results 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three – Test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771550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Here is the first example (Alice Paul)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64AB75-BF2D-4DE5-91A8-159134D1F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845"/>
            <a:ext cx="9144000" cy="3667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84CEBA-605D-4F81-91F5-4FF2F307A9A6}"/>
              </a:ext>
            </a:extLst>
          </p:cNvPr>
          <p:cNvSpPr/>
          <p:nvPr/>
        </p:nvSpPr>
        <p:spPr>
          <a:xfrm>
            <a:off x="971600" y="1208845"/>
            <a:ext cx="4968552" cy="282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40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123A8B-64F4-4330-9B23-C789EE02F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520"/>
            <a:ext cx="9144000" cy="3455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three – Test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771550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Here is the second example (Amelia Bloomer)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64DC2C-3D2A-4255-B47F-0734DB9A6008}"/>
              </a:ext>
            </a:extLst>
          </p:cNvPr>
          <p:cNvSpPr/>
          <p:nvPr/>
        </p:nvSpPr>
        <p:spPr>
          <a:xfrm>
            <a:off x="971600" y="1208845"/>
            <a:ext cx="4968552" cy="282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89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4337EB4-DD15-433F-AFF3-139EB8C584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6402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247A84-237C-435E-B681-A5DBAD4557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5840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presentation we will show how to make an Alma Analytics report which includes a link to a digital file.</a:t>
            </a:r>
          </a:p>
          <a:p>
            <a:r>
              <a:rPr lang="en-US" dirty="0"/>
              <a:t>Note that the link will bring the user to the “View” of the digital file, however if the access rights requires that the user be logged into Primo then a message to log in will appear.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1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247A84-237C-435E-B681-A5DBAD4557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Step one – get the syntax for your institution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9797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one – get the syntax for your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step is to get the syntax of the URL for your institution when accessing a digital file</a:t>
            </a:r>
          </a:p>
          <a:p>
            <a:r>
              <a:rPr lang="en-US" dirty="0"/>
              <a:t>Search Alma for the Digital File and click “Deliver”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ECF47B-7CCB-4239-AC7E-88ECA7115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4" y="2077288"/>
            <a:ext cx="7740352" cy="2582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3E1487-1B62-4322-8ECE-4089CDBD677C}"/>
              </a:ext>
            </a:extLst>
          </p:cNvPr>
          <p:cNvSpPr/>
          <p:nvPr/>
        </p:nvSpPr>
        <p:spPr>
          <a:xfrm>
            <a:off x="1043608" y="2139702"/>
            <a:ext cx="252028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3CBD88-9060-421B-B504-45F108077AD2}"/>
              </a:ext>
            </a:extLst>
          </p:cNvPr>
          <p:cNvSpPr/>
          <p:nvPr/>
        </p:nvSpPr>
        <p:spPr>
          <a:xfrm>
            <a:off x="7617602" y="3590495"/>
            <a:ext cx="50405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FE7213-CC56-4DE7-94B5-62A700005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4" y="1216105"/>
            <a:ext cx="7812360" cy="3515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one – get the syntax for your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note of the URL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0C9C8-B5D8-4FBB-8792-9230B3EF91A8}"/>
              </a:ext>
            </a:extLst>
          </p:cNvPr>
          <p:cNvSpPr/>
          <p:nvPr/>
        </p:nvSpPr>
        <p:spPr>
          <a:xfrm>
            <a:off x="5436096" y="1491630"/>
            <a:ext cx="307808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6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one – get the syntax for your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note of the URL syntax.  It is a permanent text at the beginning of the URL, then a slash and the Representation ID, then a number sign and the File ID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0C9C8-B5D8-4FBB-8792-9230B3EF91A8}"/>
              </a:ext>
            </a:extLst>
          </p:cNvPr>
          <p:cNvSpPr/>
          <p:nvPr/>
        </p:nvSpPr>
        <p:spPr>
          <a:xfrm>
            <a:off x="179512" y="2812385"/>
            <a:ext cx="7272808" cy="300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FEB8C0-8443-48FC-95DB-F11C2BB13946}"/>
              </a:ext>
            </a:extLst>
          </p:cNvPr>
          <p:cNvSpPr txBox="1"/>
          <p:nvPr/>
        </p:nvSpPr>
        <p:spPr>
          <a:xfrm>
            <a:off x="179512" y="278951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https://eu00.alma.exlibrisgroup.com/discovery/delivery/EXLDEV1_INST:Alma/1255419790000121#1355419780000121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D3746-B6F5-4B99-8294-16DE4F9C7237}"/>
              </a:ext>
            </a:extLst>
          </p:cNvPr>
          <p:cNvSpPr/>
          <p:nvPr/>
        </p:nvSpPr>
        <p:spPr>
          <a:xfrm>
            <a:off x="7452320" y="2812385"/>
            <a:ext cx="1152128" cy="3002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F98948-C7B6-49CC-80C9-5D52D5382F80}"/>
              </a:ext>
            </a:extLst>
          </p:cNvPr>
          <p:cNvSpPr/>
          <p:nvPr/>
        </p:nvSpPr>
        <p:spPr>
          <a:xfrm>
            <a:off x="190145" y="3087605"/>
            <a:ext cx="864096" cy="3002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5F37FF-5A08-4538-964E-7DCEBDAE32AF}"/>
              </a:ext>
            </a:extLst>
          </p:cNvPr>
          <p:cNvSpPr/>
          <p:nvPr/>
        </p:nvSpPr>
        <p:spPr>
          <a:xfrm>
            <a:off x="1259632" y="3112680"/>
            <a:ext cx="1800200" cy="3002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A4D81-9568-4B4B-95F6-5D2E5D79294D}"/>
              </a:ext>
            </a:extLst>
          </p:cNvPr>
          <p:cNvSpPr txBox="1"/>
          <p:nvPr/>
        </p:nvSpPr>
        <p:spPr>
          <a:xfrm>
            <a:off x="179511" y="2067694"/>
            <a:ext cx="54005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Permanent text (this will be different in your institution)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9881B4-506C-48C2-A309-E07522DCE439}"/>
              </a:ext>
            </a:extLst>
          </p:cNvPr>
          <p:cNvCxnSpPr/>
          <p:nvPr/>
        </p:nvCxnSpPr>
        <p:spPr>
          <a:xfrm>
            <a:off x="1619672" y="2437026"/>
            <a:ext cx="144016" cy="3524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6D8B97D-478A-4F65-B538-2076CA099326}"/>
              </a:ext>
            </a:extLst>
          </p:cNvPr>
          <p:cNvSpPr txBox="1"/>
          <p:nvPr/>
        </p:nvSpPr>
        <p:spPr>
          <a:xfrm>
            <a:off x="6228184" y="2047838"/>
            <a:ext cx="194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Representation ID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C5714A-B0B3-49E5-9B22-1F22EE0F4CD9}"/>
              </a:ext>
            </a:extLst>
          </p:cNvPr>
          <p:cNvCxnSpPr/>
          <p:nvPr/>
        </p:nvCxnSpPr>
        <p:spPr>
          <a:xfrm>
            <a:off x="7668344" y="2417170"/>
            <a:ext cx="144016" cy="3524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28DEC9-65A6-4D60-BF1C-92B7E930BCE3}"/>
              </a:ext>
            </a:extLst>
          </p:cNvPr>
          <p:cNvSpPr txBox="1"/>
          <p:nvPr/>
        </p:nvSpPr>
        <p:spPr>
          <a:xfrm>
            <a:off x="2483768" y="3921087"/>
            <a:ext cx="8640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File ID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E204E9-28A2-4C25-A057-E9ACC8063EFE}"/>
              </a:ext>
            </a:extLst>
          </p:cNvPr>
          <p:cNvCxnSpPr>
            <a:cxnSpLocks/>
          </p:cNvCxnSpPr>
          <p:nvPr/>
        </p:nvCxnSpPr>
        <p:spPr>
          <a:xfrm flipH="1" flipV="1">
            <a:off x="2699792" y="3435846"/>
            <a:ext cx="144016" cy="4852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BDE0AD-50E4-46A2-BA04-7FC80975A7BB}"/>
              </a:ext>
            </a:extLst>
          </p:cNvPr>
          <p:cNvSpPr txBox="1"/>
          <p:nvPr/>
        </p:nvSpPr>
        <p:spPr>
          <a:xfrm>
            <a:off x="539552" y="3963980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Number sign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C6E92B-C462-444B-A6FE-43B7F23B3BC6}"/>
              </a:ext>
            </a:extLst>
          </p:cNvPr>
          <p:cNvCxnSpPr>
            <a:cxnSpLocks/>
          </p:cNvCxnSpPr>
          <p:nvPr/>
        </p:nvCxnSpPr>
        <p:spPr>
          <a:xfrm flipV="1">
            <a:off x="1115616" y="3412977"/>
            <a:ext cx="0" cy="5081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27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247A84-237C-435E-B681-A5DBAD4557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Step two – create the Alma Analytics report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17720869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2210</TotalTime>
  <Words>639</Words>
  <Application>Microsoft Office PowerPoint</Application>
  <PresentationFormat>On-screen Show (16:9)</PresentationFormat>
  <Paragraphs>62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IGeLU_2016_16X9 (1)</vt:lpstr>
      <vt:lpstr>How to make a direct link to an Alma Digital file via an Alma Analytics report</vt:lpstr>
      <vt:lpstr>PowerPoint Presentation</vt:lpstr>
      <vt:lpstr>Introduction</vt:lpstr>
      <vt:lpstr>Introduction</vt:lpstr>
      <vt:lpstr>Step one – get the syntax for your institution </vt:lpstr>
      <vt:lpstr>Step one – get the syntax for your institution</vt:lpstr>
      <vt:lpstr>Step one – get the syntax for your institution</vt:lpstr>
      <vt:lpstr>Step one – get the syntax for your institution</vt:lpstr>
      <vt:lpstr>Step two – create the Alma Analytics report</vt:lpstr>
      <vt:lpstr>Step two – create the Alma Analytics report</vt:lpstr>
      <vt:lpstr>Step two – create the Alma Analytics report</vt:lpstr>
      <vt:lpstr>Step two – create the Alma Analytics report</vt:lpstr>
      <vt:lpstr>Step two – create the Alma Analytics report</vt:lpstr>
      <vt:lpstr>Step two – create the Alma Analytics report</vt:lpstr>
      <vt:lpstr>Step two – create the Alma Analytics report</vt:lpstr>
      <vt:lpstr>Step two – create the Alma Analytics report</vt:lpstr>
      <vt:lpstr>Step two – create the Alma Analytics report</vt:lpstr>
      <vt:lpstr>Step three – test the results</vt:lpstr>
      <vt:lpstr>Step three – Test the results</vt:lpstr>
      <vt:lpstr>Step three – Test the results</vt:lpstr>
      <vt:lpstr>Step three – Test the results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51</cp:revision>
  <dcterms:created xsi:type="dcterms:W3CDTF">2021-11-30T14:32:13Z</dcterms:created>
  <dcterms:modified xsi:type="dcterms:W3CDTF">2022-01-16T09:46:48Z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